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Helios" panose="020B0604020202020204" charset="0"/>
      <p:regular r:id="rId14"/>
    </p:embeddedFont>
    <p:embeddedFont>
      <p:font typeface="Helios Bold" panose="020B0604020202020204" charset="0"/>
      <p:regular r:id="rId15"/>
    </p:embeddedFont>
    <p:embeddedFont>
      <p:font typeface="TT Hoves Bold" panose="020B0604020202020204" charset="0"/>
      <p:regular r:id="rId16"/>
    </p:embeddedFont>
    <p:embeddedFont>
      <p:font typeface="Montserrat Classic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1142" y="27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2.svg>
</file>

<file path=ppt/media/image24.svg>
</file>

<file path=ppt/media/image3.png>
</file>

<file path=ppt/media/image3.svg>
</file>

<file path=ppt/media/image4.png>
</file>

<file path=ppt/media/image5.png>
</file>

<file path=ppt/media/image5.svg>
</file>

<file path=ppt/media/image6.png>
</file>

<file path=ppt/media/image7.png>
</file>

<file path=ppt/media/image7.svg>
</file>

<file path=ppt/media/image8.jpeg>
</file>

<file path=ppt/media/image9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9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7" Type="http://schemas.openxmlformats.org/officeDocument/2006/relationships/image" Target="../media/image24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22.sv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2E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9144000" y="-145469"/>
            <a:ext cx="18672851" cy="8555165"/>
            <a:chOff x="0" y="0"/>
            <a:chExt cx="408820" cy="1873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8820" cy="187305"/>
            </a:xfrm>
            <a:custGeom>
              <a:avLst/>
              <a:gdLst/>
              <a:ahLst/>
              <a:cxnLst/>
              <a:rect l="l" t="t" r="r" b="b"/>
              <a:pathLst>
                <a:path w="408820" h="187305">
                  <a:moveTo>
                    <a:pt x="203200" y="0"/>
                  </a:moveTo>
                  <a:lnTo>
                    <a:pt x="205620" y="0"/>
                  </a:lnTo>
                  <a:lnTo>
                    <a:pt x="40882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27000" y="-38100"/>
              <a:ext cx="154820" cy="2254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7915554" y="-145469"/>
            <a:ext cx="12503082" cy="10287000"/>
            <a:chOff x="0" y="0"/>
            <a:chExt cx="6184570" cy="508839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184570" cy="5088399"/>
            </a:xfrm>
            <a:custGeom>
              <a:avLst/>
              <a:gdLst/>
              <a:ahLst/>
              <a:cxnLst/>
              <a:rect l="l" t="t" r="r" b="b"/>
              <a:pathLst>
                <a:path w="6184570" h="5088399">
                  <a:moveTo>
                    <a:pt x="3433653" y="2544200"/>
                  </a:moveTo>
                  <a:lnTo>
                    <a:pt x="6184570" y="5088399"/>
                  </a:lnTo>
                  <a:lnTo>
                    <a:pt x="2750917" y="5088399"/>
                  </a:lnTo>
                  <a:lnTo>
                    <a:pt x="0" y="2544200"/>
                  </a:lnTo>
                  <a:lnTo>
                    <a:pt x="2750917" y="0"/>
                  </a:lnTo>
                  <a:lnTo>
                    <a:pt x="6184570" y="0"/>
                  </a:lnTo>
                  <a:lnTo>
                    <a:pt x="3433653" y="25442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6184570" cy="5088399"/>
            </a:xfrm>
            <a:custGeom>
              <a:avLst/>
              <a:gdLst/>
              <a:ahLst/>
              <a:cxnLst/>
              <a:rect l="l" t="t" r="r" b="b"/>
              <a:pathLst>
                <a:path w="6184570" h="5088399">
                  <a:moveTo>
                    <a:pt x="3433653" y="2544200"/>
                  </a:moveTo>
                  <a:lnTo>
                    <a:pt x="6184570" y="5088399"/>
                  </a:lnTo>
                  <a:lnTo>
                    <a:pt x="2750917" y="5088399"/>
                  </a:lnTo>
                  <a:lnTo>
                    <a:pt x="0" y="2544200"/>
                  </a:lnTo>
                  <a:lnTo>
                    <a:pt x="2750917" y="0"/>
                  </a:lnTo>
                  <a:lnTo>
                    <a:pt x="6184570" y="0"/>
                  </a:lnTo>
                  <a:lnTo>
                    <a:pt x="3433653" y="2544200"/>
                  </a:lnTo>
                  <a:close/>
                </a:path>
              </a:pathLst>
            </a:custGeom>
            <a:blipFill>
              <a:blip r:embed="rId2"/>
              <a:stretch>
                <a:fillRect l="-11675" r="-11675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7028557" y="7681164"/>
            <a:ext cx="7555842" cy="3482406"/>
            <a:chOff x="0" y="0"/>
            <a:chExt cx="406400" cy="18730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06400" cy="187305"/>
            </a:xfrm>
            <a:custGeom>
              <a:avLst/>
              <a:gdLst/>
              <a:ahLst/>
              <a:cxnLst/>
              <a:rect l="l" t="t" r="r" b="b"/>
              <a:pathLst>
                <a:path w="406400" h="187305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>
                <a:alpha val="8000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127000" y="-38100"/>
              <a:ext cx="152400" cy="2254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28700" y="1005334"/>
            <a:ext cx="4465420" cy="400944"/>
            <a:chOff x="0" y="0"/>
            <a:chExt cx="5953893" cy="53459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53917" cy="534592"/>
            </a:xfrm>
            <a:custGeom>
              <a:avLst/>
              <a:gdLst/>
              <a:ahLst/>
              <a:cxnLst/>
              <a:rect l="l" t="t" r="r" b="b"/>
              <a:pathLst>
                <a:path w="453917" h="534592">
                  <a:moveTo>
                    <a:pt x="0" y="0"/>
                  </a:moveTo>
                  <a:lnTo>
                    <a:pt x="453917" y="0"/>
                  </a:lnTo>
                  <a:lnTo>
                    <a:pt x="453917" y="534592"/>
                  </a:lnTo>
                  <a:lnTo>
                    <a:pt x="0" y="5345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xmlns="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3" name="TextBox 13"/>
            <p:cNvSpPr txBox="1"/>
            <p:nvPr/>
          </p:nvSpPr>
          <p:spPr>
            <a:xfrm>
              <a:off x="803450" y="-38"/>
              <a:ext cx="5150443" cy="5346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61"/>
                </a:lnSpc>
                <a:spcBef>
                  <a:spcPct val="0"/>
                </a:spcBef>
              </a:pPr>
              <a:r>
                <a:rPr lang="en-US" sz="2401">
                  <a:solidFill>
                    <a:srgbClr val="FFFFFF"/>
                  </a:solidFill>
                  <a:latin typeface="Helios"/>
                </a:rPr>
                <a:t>TECH TITANS</a:t>
              </a:r>
            </a:p>
          </p:txBody>
        </p:sp>
      </p:grpSp>
      <p:sp>
        <p:nvSpPr>
          <p:cNvPr id="14" name="Freeform 14"/>
          <p:cNvSpPr/>
          <p:nvPr/>
        </p:nvSpPr>
        <p:spPr>
          <a:xfrm>
            <a:off x="1066800" y="8835783"/>
            <a:ext cx="439831" cy="439831"/>
          </a:xfrm>
          <a:custGeom>
            <a:avLst/>
            <a:gdLst/>
            <a:ahLst/>
            <a:cxnLst/>
            <a:rect l="l" t="t" r="r" b="b"/>
            <a:pathLst>
              <a:path w="439831" h="439831">
                <a:moveTo>
                  <a:pt x="0" y="0"/>
                </a:moveTo>
                <a:lnTo>
                  <a:pt x="439831" y="0"/>
                </a:lnTo>
                <a:lnTo>
                  <a:pt x="439831" y="439831"/>
                </a:lnTo>
                <a:lnTo>
                  <a:pt x="0" y="4398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>
            <a:off x="633042" y="2645296"/>
            <a:ext cx="7282512" cy="5035868"/>
            <a:chOff x="0" y="0"/>
            <a:chExt cx="9710016" cy="6714491"/>
          </a:xfrm>
        </p:grpSpPr>
        <p:sp>
          <p:nvSpPr>
            <p:cNvPr id="16" name="TextBox 16"/>
            <p:cNvSpPr txBox="1"/>
            <p:nvPr/>
          </p:nvSpPr>
          <p:spPr>
            <a:xfrm>
              <a:off x="0" y="6006889"/>
              <a:ext cx="9710016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79"/>
                </a:lnSpc>
              </a:pPr>
              <a:r>
                <a:rPr lang="en-US" sz="3199">
                  <a:solidFill>
                    <a:srgbClr val="FFFFFF"/>
                  </a:solidFill>
                  <a:latin typeface="Helios"/>
                </a:rPr>
                <a:t>2000-2023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0"/>
              <a:ext cx="9710016" cy="57531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99"/>
                </a:lnSpc>
              </a:pPr>
              <a:r>
                <a:rPr lang="en-US" sz="9499" dirty="0">
                  <a:solidFill>
                    <a:srgbClr val="FFFFFF"/>
                  </a:solidFill>
                  <a:latin typeface="TT Hoves Bold"/>
                </a:rPr>
                <a:t>FATALITIES IN ISR-PSE CONFLICT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2738" y="8874294"/>
            <a:ext cx="499888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FFFFFF"/>
                </a:solidFill>
                <a:latin typeface="Helios"/>
              </a:rPr>
              <a:t>FUTURENSE TECHNOLOGY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4448318"/>
            <a:ext cx="5195738" cy="257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199"/>
              </a:lnSpc>
            </a:pPr>
            <a:r>
              <a:rPr lang="en-US" sz="8499" dirty="0">
                <a:solidFill>
                  <a:srgbClr val="A20E20"/>
                </a:solidFill>
                <a:latin typeface="TT Hoves Bold"/>
              </a:rPr>
              <a:t>Meet Our Team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976727" y="3504074"/>
            <a:ext cx="6452141" cy="4460238"/>
            <a:chOff x="0" y="0"/>
            <a:chExt cx="8602855" cy="5946984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8339083" cy="6275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600"/>
                </a:lnSpc>
                <a:spcBef>
                  <a:spcPct val="0"/>
                </a:spcBef>
              </a:pPr>
              <a:r>
                <a:rPr lang="en-US" sz="3000" dirty="0">
                  <a:solidFill>
                    <a:srgbClr val="2A2E3A"/>
                  </a:solidFill>
                  <a:latin typeface="Helios Bold"/>
                </a:rPr>
                <a:t>DURGAM NAGA DEERAJ REDDY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765276"/>
              <a:ext cx="6944859" cy="5346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 dirty="0">
                  <a:solidFill>
                    <a:srgbClr val="2A2E3A"/>
                  </a:solidFill>
                  <a:latin typeface="Helios"/>
                </a:rPr>
                <a:t>22BTRAD013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313994"/>
              <a:ext cx="8602855" cy="6275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2A2E3A"/>
                  </a:solidFill>
                  <a:latin typeface="Helios Bold"/>
                </a:rPr>
                <a:t>ESHITHA KATYAL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3088795"/>
              <a:ext cx="6944859" cy="5346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2A2E3A"/>
                  </a:solidFill>
                  <a:latin typeface="Helios"/>
                </a:rPr>
                <a:t>22BTRAD014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4637513"/>
              <a:ext cx="6944859" cy="6275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2A2E3A"/>
                  </a:solidFill>
                  <a:latin typeface="Helios Bold"/>
                </a:rPr>
                <a:t>JEYAPATHY M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5412314"/>
              <a:ext cx="6944859" cy="5346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2A2E3A"/>
                  </a:solidFill>
                  <a:latin typeface="Helios"/>
                </a:rPr>
                <a:t>22BTRAD016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-1287623" y="9255125"/>
            <a:ext cx="5765006" cy="1035050"/>
            <a:chOff x="0" y="0"/>
            <a:chExt cx="7686674" cy="1380067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7686674" cy="1380067"/>
              <a:chOff x="0" y="0"/>
              <a:chExt cx="1049690" cy="188462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1049690" cy="188462"/>
              </a:xfrm>
              <a:custGeom>
                <a:avLst/>
                <a:gdLst/>
                <a:ahLst/>
                <a:cxnLst/>
                <a:rect l="l" t="t" r="r" b="b"/>
                <a:pathLst>
                  <a:path w="1049690" h="188462">
                    <a:moveTo>
                      <a:pt x="203200" y="0"/>
                    </a:moveTo>
                    <a:lnTo>
                      <a:pt x="846490" y="0"/>
                    </a:lnTo>
                    <a:lnTo>
                      <a:pt x="1049690" y="188462"/>
                    </a:lnTo>
                    <a:lnTo>
                      <a:pt x="0" y="188462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A20E20"/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127000" y="-38100"/>
                <a:ext cx="795690" cy="22656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00"/>
                  </a:lnSpc>
                </a:pPr>
                <a:endParaRPr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3033168" y="475615"/>
              <a:ext cx="2698286" cy="4002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234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FFFFFF"/>
                  </a:solidFill>
                  <a:latin typeface="Helios Bold"/>
                </a:rPr>
                <a:t>TECH TITANS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532089" y="1028700"/>
            <a:ext cx="9223822" cy="1483634"/>
            <a:chOff x="0" y="0"/>
            <a:chExt cx="12298430" cy="1978179"/>
          </a:xfrm>
        </p:grpSpPr>
        <p:sp>
          <p:nvSpPr>
            <p:cNvPr id="16" name="Freeform 16"/>
            <p:cNvSpPr/>
            <p:nvPr/>
          </p:nvSpPr>
          <p:spPr>
            <a:xfrm>
              <a:off x="811918" y="439336"/>
              <a:ext cx="782130" cy="894328"/>
            </a:xfrm>
            <a:custGeom>
              <a:avLst/>
              <a:gdLst/>
              <a:ahLst/>
              <a:cxnLst/>
              <a:rect l="l" t="t" r="r" b="b"/>
              <a:pathLst>
                <a:path w="782130" h="894328">
                  <a:moveTo>
                    <a:pt x="0" y="0"/>
                  </a:moveTo>
                  <a:lnTo>
                    <a:pt x="782130" y="0"/>
                  </a:lnTo>
                  <a:lnTo>
                    <a:pt x="782130" y="894328"/>
                  </a:lnTo>
                  <a:lnTo>
                    <a:pt x="0" y="894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xmlns="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7" name="Freeform 17"/>
            <p:cNvSpPr/>
            <p:nvPr/>
          </p:nvSpPr>
          <p:spPr>
            <a:xfrm>
              <a:off x="811918" y="439336"/>
              <a:ext cx="782130" cy="894328"/>
            </a:xfrm>
            <a:custGeom>
              <a:avLst/>
              <a:gdLst/>
              <a:ahLst/>
              <a:cxnLst/>
              <a:rect l="l" t="t" r="r" b="b"/>
              <a:pathLst>
                <a:path w="782130" h="894328">
                  <a:moveTo>
                    <a:pt x="0" y="0"/>
                  </a:moveTo>
                  <a:lnTo>
                    <a:pt x="782130" y="0"/>
                  </a:lnTo>
                  <a:lnTo>
                    <a:pt x="782130" y="894328"/>
                  </a:lnTo>
                  <a:lnTo>
                    <a:pt x="0" y="894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xmlns="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8" name="Freeform 18"/>
            <p:cNvSpPr/>
            <p:nvPr/>
          </p:nvSpPr>
          <p:spPr>
            <a:xfrm>
              <a:off x="811918" y="439336"/>
              <a:ext cx="900616" cy="1099507"/>
            </a:xfrm>
            <a:custGeom>
              <a:avLst/>
              <a:gdLst/>
              <a:ahLst/>
              <a:cxnLst/>
              <a:rect l="l" t="t" r="r" b="b"/>
              <a:pathLst>
                <a:path w="900616" h="1099507">
                  <a:moveTo>
                    <a:pt x="0" y="0"/>
                  </a:moveTo>
                  <a:lnTo>
                    <a:pt x="900616" y="0"/>
                  </a:lnTo>
                  <a:lnTo>
                    <a:pt x="900616" y="1099507"/>
                  </a:lnTo>
                  <a:lnTo>
                    <a:pt x="0" y="10995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xmlns="" r:embed="rId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2524453" cy="1978179"/>
            </a:xfrm>
            <a:custGeom>
              <a:avLst/>
              <a:gdLst/>
              <a:ahLst/>
              <a:cxnLst/>
              <a:rect l="l" t="t" r="r" b="b"/>
              <a:pathLst>
                <a:path w="2524453" h="1978179">
                  <a:moveTo>
                    <a:pt x="0" y="0"/>
                  </a:moveTo>
                  <a:lnTo>
                    <a:pt x="2524453" y="0"/>
                  </a:lnTo>
                  <a:lnTo>
                    <a:pt x="2524453" y="1978179"/>
                  </a:lnTo>
                  <a:lnTo>
                    <a:pt x="0" y="19781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8360" r="-28360"/>
              </a:stretch>
            </a:blipFill>
          </p:spPr>
        </p:sp>
        <p:sp>
          <p:nvSpPr>
            <p:cNvPr id="20" name="TextBox 20"/>
            <p:cNvSpPr txBox="1"/>
            <p:nvPr/>
          </p:nvSpPr>
          <p:spPr>
            <a:xfrm>
              <a:off x="1992334" y="633489"/>
              <a:ext cx="10306096" cy="6540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99"/>
                </a:lnSpc>
              </a:pPr>
              <a:r>
                <a:rPr lang="en-US" sz="2999" spc="149" dirty="0">
                  <a:solidFill>
                    <a:srgbClr val="2E2E2E"/>
                  </a:solidFill>
                  <a:latin typeface="Montserrat Classic"/>
                </a:rPr>
                <a:t>JAIN(DEEMED TO BE UNIVERSITY)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-3777921" y="2376440"/>
            <a:ext cx="7555842" cy="3482406"/>
            <a:chOff x="0" y="0"/>
            <a:chExt cx="406400" cy="1873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400" cy="187305"/>
            </a:xfrm>
            <a:custGeom>
              <a:avLst/>
              <a:gdLst/>
              <a:ahLst/>
              <a:cxnLst/>
              <a:rect l="l" t="t" r="r" b="b"/>
              <a:pathLst>
                <a:path w="406400" h="187305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27000" y="-38100"/>
              <a:ext cx="152400" cy="2254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5698073" y="4724400"/>
          <a:ext cx="7325129" cy="4533900"/>
        </p:xfrm>
        <a:graphic>
          <a:graphicData uri="http://schemas.openxmlformats.org/drawingml/2006/table">
            <a:tbl>
              <a:tblPr/>
              <a:tblGrid>
                <a:gridCol w="17929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322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04875">
                <a:tc>
                  <a:txBody>
                    <a:bodyPr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A20E20"/>
                          </a:solidFill>
                          <a:latin typeface="Helios Bold"/>
                        </a:rPr>
                        <a:t>1</a:t>
                      </a:r>
                      <a:endParaRPr lang="en-US" sz="1100"/>
                    </a:p>
                  </a:txBody>
                  <a:tcPr marL="211594" marR="211594" marT="211594" marB="211594" anchor="ctr">
                    <a:lnL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 dirty="0">
                          <a:solidFill>
                            <a:srgbClr val="2A2E3A"/>
                          </a:solidFill>
                          <a:latin typeface="Helios"/>
                        </a:rPr>
                        <a:t>About the Conflict</a:t>
                      </a:r>
                      <a:endParaRPr lang="en-US" sz="1100" dirty="0"/>
                    </a:p>
                  </a:txBody>
                  <a:tcPr marL="211594" marR="211594" marT="211594" marB="211594" anchor="ctr">
                    <a:lnL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4875">
                <a:tc>
                  <a:txBody>
                    <a:bodyPr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A20E20"/>
                          </a:solidFill>
                          <a:latin typeface="Helios"/>
                        </a:rPr>
                        <a:t>2</a:t>
                      </a:r>
                      <a:endParaRPr lang="en-US" sz="1100"/>
                    </a:p>
                  </a:txBody>
                  <a:tcPr marL="211594" marR="211594" marT="211594" marB="211594" anchor="ctr">
                    <a:lnL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</a:rPr>
                        <a:t>Government’s Role </a:t>
                      </a:r>
                      <a:endParaRPr lang="en-US" sz="1100"/>
                    </a:p>
                  </a:txBody>
                  <a:tcPr marL="211594" marR="211594" marT="211594" marB="211594" anchor="ctr">
                    <a:lnL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A20E20"/>
                          </a:solidFill>
                          <a:latin typeface="Helios"/>
                        </a:rPr>
                        <a:t>3</a:t>
                      </a:r>
                      <a:r>
                        <a:rPr lang="en-US" sz="2600">
                          <a:solidFill>
                            <a:srgbClr val="A20E20"/>
                          </a:solidFill>
                          <a:latin typeface="Helios Bold"/>
                        </a:rPr>
                        <a:t> </a:t>
                      </a:r>
                      <a:endParaRPr lang="en-US" sz="1100"/>
                    </a:p>
                  </a:txBody>
                  <a:tcPr marL="211594" marR="211594" marT="211594" marB="211594" anchor="ctr">
                    <a:lnL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</a:rPr>
                        <a:t>Insights from dataset</a:t>
                      </a:r>
                      <a:endParaRPr lang="en-US" sz="1100"/>
                    </a:p>
                  </a:txBody>
                  <a:tcPr marL="211594" marR="211594" marT="211594" marB="211594" anchor="ctr">
                    <a:lnL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4875">
                <a:tc>
                  <a:txBody>
                    <a:bodyPr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A20E20"/>
                          </a:solidFill>
                          <a:latin typeface="Helios"/>
                        </a:rPr>
                        <a:t>4</a:t>
                      </a:r>
                      <a:endParaRPr lang="en-US" sz="1100"/>
                    </a:p>
                  </a:txBody>
                  <a:tcPr marL="211594" marR="211594" marT="211594" marB="211594" anchor="ctr">
                    <a:lnL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</a:rPr>
                        <a:t>Conflicts during Analysis</a:t>
                      </a:r>
                      <a:endParaRPr lang="en-US" sz="1100"/>
                    </a:p>
                  </a:txBody>
                  <a:tcPr marL="211594" marR="211594" marT="211594" marB="211594" anchor="ctr">
                    <a:lnL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04875">
                <a:tc>
                  <a:txBody>
                    <a:bodyPr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A20E20"/>
                          </a:solidFill>
                          <a:latin typeface="Helios"/>
                        </a:rPr>
                        <a:t>5</a:t>
                      </a:r>
                      <a:endParaRPr lang="en-US" sz="1100"/>
                    </a:p>
                  </a:txBody>
                  <a:tcPr marL="211594" marR="211594" marT="211594" marB="211594" anchor="ctr">
                    <a:lnL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 dirty="0">
                          <a:solidFill>
                            <a:srgbClr val="2A2E3A"/>
                          </a:solidFill>
                          <a:latin typeface="Helios"/>
                        </a:rPr>
                        <a:t>Conclusion</a:t>
                      </a:r>
                      <a:endParaRPr lang="en-US" sz="1100" dirty="0"/>
                    </a:p>
                  </a:txBody>
                  <a:tcPr marL="211594" marR="211594" marT="211594" marB="211594" anchor="ctr">
                    <a:lnL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Freeform 6"/>
          <p:cNvSpPr/>
          <p:nvPr/>
        </p:nvSpPr>
        <p:spPr>
          <a:xfrm>
            <a:off x="4972871" y="-39026"/>
            <a:ext cx="13315129" cy="3588023"/>
          </a:xfrm>
          <a:custGeom>
            <a:avLst/>
            <a:gdLst/>
            <a:ahLst/>
            <a:cxnLst/>
            <a:rect l="l" t="t" r="r" b="b"/>
            <a:pathLst>
              <a:path w="13315129" h="3588023">
                <a:moveTo>
                  <a:pt x="0" y="0"/>
                </a:moveTo>
                <a:lnTo>
                  <a:pt x="13315129" y="0"/>
                </a:lnTo>
                <a:lnTo>
                  <a:pt x="13315129" y="3588023"/>
                </a:lnTo>
                <a:lnTo>
                  <a:pt x="0" y="35880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6919" b="-100480"/>
            </a:stretch>
          </a:blipFill>
        </p:spPr>
      </p:sp>
      <p:grpSp>
        <p:nvGrpSpPr>
          <p:cNvPr id="7" name="Group 7"/>
          <p:cNvGrpSpPr/>
          <p:nvPr/>
        </p:nvGrpSpPr>
        <p:grpSpPr>
          <a:xfrm rot="-10800000">
            <a:off x="-4307765" y="-272397"/>
            <a:ext cx="13253936" cy="3821394"/>
            <a:chOff x="0" y="0"/>
            <a:chExt cx="736505" cy="21235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36505" cy="212350"/>
            </a:xfrm>
            <a:custGeom>
              <a:avLst/>
              <a:gdLst/>
              <a:ahLst/>
              <a:cxnLst/>
              <a:rect l="l" t="t" r="r" b="b"/>
              <a:pathLst>
                <a:path w="736505" h="212350">
                  <a:moveTo>
                    <a:pt x="203200" y="0"/>
                  </a:moveTo>
                  <a:lnTo>
                    <a:pt x="533305" y="0"/>
                  </a:lnTo>
                  <a:lnTo>
                    <a:pt x="736505" y="212350"/>
                  </a:lnTo>
                  <a:lnTo>
                    <a:pt x="0" y="21235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27000" y="-38100"/>
              <a:ext cx="482505" cy="250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28700" y="995362"/>
            <a:ext cx="4669373" cy="1285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99"/>
              </a:lnSpc>
            </a:pPr>
            <a:r>
              <a:rPr lang="en-US" sz="8499">
                <a:solidFill>
                  <a:srgbClr val="FFFFFF"/>
                </a:solidFill>
                <a:latin typeface="TT Hoves Bold"/>
              </a:rPr>
              <a:t>Agenda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6188300" cy="10287000"/>
          </a:xfrm>
          <a:custGeom>
            <a:avLst/>
            <a:gdLst/>
            <a:ahLst/>
            <a:cxnLst/>
            <a:rect l="l" t="t" r="r" b="b"/>
            <a:pathLst>
              <a:path w="6188300" h="10287000">
                <a:moveTo>
                  <a:pt x="0" y="0"/>
                </a:moveTo>
                <a:lnTo>
                  <a:pt x="6188300" y="0"/>
                </a:lnTo>
                <a:lnTo>
                  <a:pt x="61883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108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258697" y="3104084"/>
            <a:ext cx="9000603" cy="1249908"/>
            <a:chOff x="0" y="0"/>
            <a:chExt cx="12000804" cy="1666544"/>
          </a:xfrm>
        </p:grpSpPr>
        <p:grpSp>
          <p:nvGrpSpPr>
            <p:cNvPr id="4" name="Group 4"/>
            <p:cNvGrpSpPr/>
            <p:nvPr/>
          </p:nvGrpSpPr>
          <p:grpSpPr>
            <a:xfrm rot="-5400000">
              <a:off x="-18406" y="583336"/>
              <a:ext cx="536684" cy="499871"/>
              <a:chOff x="0" y="0"/>
              <a:chExt cx="812800" cy="757047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812800" cy="757047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57047">
                    <a:moveTo>
                      <a:pt x="406400" y="757047"/>
                    </a:moveTo>
                    <a:lnTo>
                      <a:pt x="812800" y="0"/>
                    </a:lnTo>
                    <a:lnTo>
                      <a:pt x="0" y="0"/>
                    </a:lnTo>
                    <a:lnTo>
                      <a:pt x="406400" y="757047"/>
                    </a:lnTo>
                    <a:close/>
                  </a:path>
                </a:pathLst>
              </a:custGeom>
              <a:solidFill>
                <a:srgbClr val="E8223B"/>
              </a:solidFill>
            </p:spPr>
          </p:sp>
          <p:sp>
            <p:nvSpPr>
              <p:cNvPr id="6" name="TextBox 6"/>
              <p:cNvSpPr txBox="1"/>
              <p:nvPr/>
            </p:nvSpPr>
            <p:spPr>
              <a:xfrm>
                <a:off x="127000" y="44550"/>
                <a:ext cx="558800" cy="361011"/>
              </a:xfrm>
              <a:prstGeom prst="rect">
                <a:avLst/>
              </a:prstGeom>
            </p:spPr>
            <p:txBody>
              <a:bodyPr lIns="37048" tIns="37048" rIns="37048" bIns="37048" rtlCol="0" anchor="ctr"/>
              <a:lstStyle/>
              <a:p>
                <a:pPr marL="21590" lvl="1" indent="-10795" algn="just">
                  <a:lnSpc>
                    <a:spcPts val="139"/>
                  </a:lnSpc>
                  <a:buFont typeface="Arial"/>
                  <a:buChar char="•"/>
                </a:pPr>
                <a:endParaRPr/>
              </a:p>
            </p:txBody>
          </p:sp>
        </p:grpSp>
        <p:sp>
          <p:nvSpPr>
            <p:cNvPr id="7" name="TextBox 7"/>
            <p:cNvSpPr txBox="1"/>
            <p:nvPr/>
          </p:nvSpPr>
          <p:spPr>
            <a:xfrm>
              <a:off x="1423600" y="-47625"/>
              <a:ext cx="10577205" cy="17141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71"/>
                </a:lnSpc>
              </a:pPr>
              <a:r>
                <a:rPr lang="en-US" sz="2479" dirty="0">
                  <a:solidFill>
                    <a:srgbClr val="2A2E3A"/>
                  </a:solidFill>
                  <a:latin typeface="Helios"/>
                </a:rPr>
                <a:t>The Israel-Palestine conflict began in the early 20th century, rooted in competing Jewish nationalist and Arab nationalist movements. 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258697" y="4902827"/>
            <a:ext cx="9000603" cy="1764047"/>
            <a:chOff x="0" y="0"/>
            <a:chExt cx="12000804" cy="2352062"/>
          </a:xfrm>
        </p:grpSpPr>
        <p:sp>
          <p:nvSpPr>
            <p:cNvPr id="9" name="TextBox 9"/>
            <p:cNvSpPr txBox="1"/>
            <p:nvPr/>
          </p:nvSpPr>
          <p:spPr>
            <a:xfrm>
              <a:off x="1423600" y="-57150"/>
              <a:ext cx="10577205" cy="24092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28"/>
                </a:lnSpc>
              </a:pPr>
              <a:r>
                <a:rPr lang="en-US" sz="2592" dirty="0">
                  <a:solidFill>
                    <a:srgbClr val="2A2E3A"/>
                  </a:solidFill>
                  <a:latin typeface="Helios"/>
                </a:rPr>
                <a:t>Post-WWII, the UN's partition plan led to Israel's establishment in 1948, sparking ongoing conflict over territory, national identity, and sovereignty, punctuated by wars, peace efforts, and uprisings.</a:t>
              </a:r>
            </a:p>
          </p:txBody>
        </p:sp>
        <p:grpSp>
          <p:nvGrpSpPr>
            <p:cNvPr id="10" name="Group 10"/>
            <p:cNvGrpSpPr/>
            <p:nvPr/>
          </p:nvGrpSpPr>
          <p:grpSpPr>
            <a:xfrm rot="-5400000">
              <a:off x="-30572" y="926096"/>
              <a:ext cx="561016" cy="499871"/>
              <a:chOff x="0" y="0"/>
              <a:chExt cx="812800" cy="724213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724213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24213">
                    <a:moveTo>
                      <a:pt x="406400" y="724213"/>
                    </a:moveTo>
                    <a:lnTo>
                      <a:pt x="812800" y="0"/>
                    </a:lnTo>
                    <a:lnTo>
                      <a:pt x="0" y="0"/>
                    </a:lnTo>
                    <a:lnTo>
                      <a:pt x="406400" y="724213"/>
                    </a:lnTo>
                    <a:close/>
                  </a:path>
                </a:pathLst>
              </a:custGeom>
              <a:solidFill>
                <a:srgbClr val="E8223B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127000" y="42205"/>
                <a:ext cx="558800" cy="345767"/>
              </a:xfrm>
              <a:prstGeom prst="rect">
                <a:avLst/>
              </a:prstGeom>
            </p:spPr>
            <p:txBody>
              <a:bodyPr lIns="38728" tIns="38728" rIns="38728" bIns="38728" rtlCol="0" anchor="ctr"/>
              <a:lstStyle/>
              <a:p>
                <a:pPr algn="ctr">
                  <a:lnSpc>
                    <a:spcPts val="140"/>
                  </a:lnSpc>
                </a:pPr>
                <a:endParaRPr/>
              </a:p>
            </p:txBody>
          </p:sp>
        </p:grpSp>
      </p:grpSp>
      <p:grpSp>
        <p:nvGrpSpPr>
          <p:cNvPr id="13" name="Group 13"/>
          <p:cNvGrpSpPr/>
          <p:nvPr/>
        </p:nvGrpSpPr>
        <p:grpSpPr>
          <a:xfrm>
            <a:off x="13814230" y="9255125"/>
            <a:ext cx="5765006" cy="1035050"/>
            <a:chOff x="0" y="0"/>
            <a:chExt cx="7686674" cy="1380067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7686674" cy="1380067"/>
              <a:chOff x="0" y="0"/>
              <a:chExt cx="1049690" cy="188462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049690" cy="188462"/>
              </a:xfrm>
              <a:custGeom>
                <a:avLst/>
                <a:gdLst/>
                <a:ahLst/>
                <a:cxnLst/>
                <a:rect l="l" t="t" r="r" b="b"/>
                <a:pathLst>
                  <a:path w="1049690" h="188462">
                    <a:moveTo>
                      <a:pt x="203200" y="0"/>
                    </a:moveTo>
                    <a:lnTo>
                      <a:pt x="846490" y="0"/>
                    </a:lnTo>
                    <a:lnTo>
                      <a:pt x="1049690" y="188462"/>
                    </a:lnTo>
                    <a:lnTo>
                      <a:pt x="0" y="188462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A20E20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127000" y="-38100"/>
                <a:ext cx="795690" cy="22656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00"/>
                  </a:lnSpc>
                </a:pPr>
                <a:endParaRPr/>
              </a:p>
            </p:txBody>
          </p:sp>
        </p:grpSp>
        <p:sp>
          <p:nvSpPr>
            <p:cNvPr id="17" name="TextBox 17"/>
            <p:cNvSpPr txBox="1"/>
            <p:nvPr/>
          </p:nvSpPr>
          <p:spPr>
            <a:xfrm>
              <a:off x="1942883" y="475615"/>
              <a:ext cx="2698286" cy="4002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r">
                <a:lnSpc>
                  <a:spcPts val="234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FFFFFF"/>
                  </a:solidFill>
                  <a:latin typeface="Helios Bold"/>
                </a:rPr>
                <a:t>TECH TITANS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8258697" y="7457448"/>
            <a:ext cx="9000603" cy="1249908"/>
            <a:chOff x="0" y="0"/>
            <a:chExt cx="12000804" cy="1666544"/>
          </a:xfrm>
        </p:grpSpPr>
        <p:grpSp>
          <p:nvGrpSpPr>
            <p:cNvPr id="19" name="Group 19"/>
            <p:cNvGrpSpPr/>
            <p:nvPr/>
          </p:nvGrpSpPr>
          <p:grpSpPr>
            <a:xfrm rot="-5400000">
              <a:off x="-18406" y="583336"/>
              <a:ext cx="536684" cy="499871"/>
              <a:chOff x="0" y="0"/>
              <a:chExt cx="812800" cy="757047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12800" cy="757047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57047">
                    <a:moveTo>
                      <a:pt x="406400" y="757047"/>
                    </a:moveTo>
                    <a:lnTo>
                      <a:pt x="812800" y="0"/>
                    </a:lnTo>
                    <a:lnTo>
                      <a:pt x="0" y="0"/>
                    </a:lnTo>
                    <a:lnTo>
                      <a:pt x="406400" y="757047"/>
                    </a:lnTo>
                    <a:close/>
                  </a:path>
                </a:pathLst>
              </a:custGeom>
              <a:solidFill>
                <a:srgbClr val="E8223B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127000" y="44550"/>
                <a:ext cx="558800" cy="361011"/>
              </a:xfrm>
              <a:prstGeom prst="rect">
                <a:avLst/>
              </a:prstGeom>
            </p:spPr>
            <p:txBody>
              <a:bodyPr lIns="37048" tIns="37048" rIns="37048" bIns="37048" rtlCol="0" anchor="ctr"/>
              <a:lstStyle/>
              <a:p>
                <a:pPr marL="21590" lvl="1" indent="-10795" algn="just">
                  <a:lnSpc>
                    <a:spcPts val="139"/>
                  </a:lnSpc>
                  <a:buFont typeface="Arial"/>
                  <a:buChar char="•"/>
                </a:pPr>
                <a:endParaRPr/>
              </a:p>
            </p:txBody>
          </p:sp>
        </p:grpSp>
        <p:sp>
          <p:nvSpPr>
            <p:cNvPr id="22" name="TextBox 22"/>
            <p:cNvSpPr txBox="1"/>
            <p:nvPr/>
          </p:nvSpPr>
          <p:spPr>
            <a:xfrm>
              <a:off x="1423600" y="-47625"/>
              <a:ext cx="10577205" cy="17141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71"/>
                </a:lnSpc>
              </a:pPr>
              <a:r>
                <a:rPr lang="en-US" sz="2479" dirty="0">
                  <a:solidFill>
                    <a:srgbClr val="2A2E3A"/>
                  </a:solidFill>
                  <a:latin typeface="Helios"/>
                </a:rPr>
                <a:t>The conflict continues with cycles of violence, attempts at negotiation, and significant political shifts within both Israeli and Palestinian societies.</a:t>
              </a:r>
            </a:p>
          </p:txBody>
        </p:sp>
      </p:grpSp>
      <p:sp>
        <p:nvSpPr>
          <p:cNvPr id="23" name="Freeform 23"/>
          <p:cNvSpPr/>
          <p:nvPr/>
        </p:nvSpPr>
        <p:spPr>
          <a:xfrm>
            <a:off x="0" y="3070281"/>
            <a:ext cx="6515717" cy="3665091"/>
          </a:xfrm>
          <a:custGeom>
            <a:avLst/>
            <a:gdLst/>
            <a:ahLst/>
            <a:cxnLst/>
            <a:rect l="l" t="t" r="r" b="b"/>
            <a:pathLst>
              <a:path w="6515717" h="3665091">
                <a:moveTo>
                  <a:pt x="0" y="0"/>
                </a:moveTo>
                <a:lnTo>
                  <a:pt x="6515717" y="0"/>
                </a:lnTo>
                <a:lnTo>
                  <a:pt x="6515717" y="3665091"/>
                </a:lnTo>
                <a:lnTo>
                  <a:pt x="0" y="36650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0" y="6735372"/>
            <a:ext cx="6515717" cy="4323460"/>
          </a:xfrm>
          <a:custGeom>
            <a:avLst/>
            <a:gdLst/>
            <a:ahLst/>
            <a:cxnLst/>
            <a:rect l="l" t="t" r="r" b="b"/>
            <a:pathLst>
              <a:path w="6515717" h="4323460">
                <a:moveTo>
                  <a:pt x="0" y="0"/>
                </a:moveTo>
                <a:lnTo>
                  <a:pt x="6515717" y="0"/>
                </a:lnTo>
                <a:lnTo>
                  <a:pt x="6515717" y="4323460"/>
                </a:lnTo>
                <a:lnTo>
                  <a:pt x="0" y="43234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59" b="-259"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0" y="-480926"/>
            <a:ext cx="6544292" cy="4018882"/>
          </a:xfrm>
          <a:custGeom>
            <a:avLst/>
            <a:gdLst/>
            <a:ahLst/>
            <a:cxnLst/>
            <a:rect l="l" t="t" r="r" b="b"/>
            <a:pathLst>
              <a:path w="6544292" h="4018882">
                <a:moveTo>
                  <a:pt x="0" y="0"/>
                </a:moveTo>
                <a:lnTo>
                  <a:pt x="6544292" y="0"/>
                </a:lnTo>
                <a:lnTo>
                  <a:pt x="6544292" y="4018881"/>
                </a:lnTo>
                <a:lnTo>
                  <a:pt x="0" y="40188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4356" b="-4356"/>
            </a:stretch>
          </a:blipFill>
        </p:spPr>
      </p:sp>
      <p:sp>
        <p:nvSpPr>
          <p:cNvPr id="26" name="TextBox 26"/>
          <p:cNvSpPr txBox="1"/>
          <p:nvPr/>
        </p:nvSpPr>
        <p:spPr>
          <a:xfrm>
            <a:off x="8637229" y="704609"/>
            <a:ext cx="8657877" cy="13080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199"/>
              </a:lnSpc>
            </a:pPr>
            <a:r>
              <a:rPr lang="en-US" sz="8499" dirty="0" smtClean="0">
                <a:solidFill>
                  <a:srgbClr val="A20E20"/>
                </a:solidFill>
                <a:latin typeface="TT Hoves Bold"/>
              </a:rPr>
              <a:t>INTRODUCTION</a:t>
            </a:r>
            <a:endParaRPr lang="en-US" sz="8499" dirty="0">
              <a:solidFill>
                <a:srgbClr val="A20E20"/>
              </a:solidFill>
              <a:latin typeface="TT Hoves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87623" y="9255125"/>
            <a:ext cx="5765006" cy="1035050"/>
            <a:chOff x="0" y="0"/>
            <a:chExt cx="7686674" cy="1380067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7686674" cy="1380067"/>
              <a:chOff x="0" y="0"/>
              <a:chExt cx="1049690" cy="188462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1049690" cy="188462"/>
              </a:xfrm>
              <a:custGeom>
                <a:avLst/>
                <a:gdLst/>
                <a:ahLst/>
                <a:cxnLst/>
                <a:rect l="l" t="t" r="r" b="b"/>
                <a:pathLst>
                  <a:path w="1049690" h="188462">
                    <a:moveTo>
                      <a:pt x="203200" y="0"/>
                    </a:moveTo>
                    <a:lnTo>
                      <a:pt x="846490" y="0"/>
                    </a:lnTo>
                    <a:lnTo>
                      <a:pt x="1049690" y="188462"/>
                    </a:lnTo>
                    <a:lnTo>
                      <a:pt x="0" y="188462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A20E20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127000" y="-38100"/>
                <a:ext cx="795690" cy="22656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00"/>
                  </a:lnSpc>
                </a:pPr>
                <a:endParaRPr/>
              </a:p>
            </p:txBody>
          </p:sp>
        </p:grpSp>
        <p:sp>
          <p:nvSpPr>
            <p:cNvPr id="6" name="TextBox 6"/>
            <p:cNvSpPr txBox="1"/>
            <p:nvPr/>
          </p:nvSpPr>
          <p:spPr>
            <a:xfrm>
              <a:off x="3033168" y="475615"/>
              <a:ext cx="2698286" cy="4002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234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FFFFFF"/>
                  </a:solidFill>
                  <a:latin typeface="Helios Bold"/>
                </a:rPr>
                <a:t>TECH TITANS</a:t>
              </a:r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9144000" y="0"/>
            <a:ext cx="15108426" cy="10290175"/>
            <a:chOff x="0" y="0"/>
            <a:chExt cx="5475623" cy="372938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475623" cy="3729384"/>
            </a:xfrm>
            <a:custGeom>
              <a:avLst/>
              <a:gdLst/>
              <a:ahLst/>
              <a:cxnLst/>
              <a:rect l="l" t="t" r="r" b="b"/>
              <a:pathLst>
                <a:path w="5475623" h="3729384">
                  <a:moveTo>
                    <a:pt x="3322462" y="3729384"/>
                  </a:moveTo>
                  <a:lnTo>
                    <a:pt x="0" y="3729384"/>
                  </a:lnTo>
                  <a:lnTo>
                    <a:pt x="2153161" y="0"/>
                  </a:lnTo>
                  <a:lnTo>
                    <a:pt x="5475623" y="0"/>
                  </a:lnTo>
                  <a:lnTo>
                    <a:pt x="3322462" y="3729384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5475623" cy="3729384"/>
            </a:xfrm>
            <a:custGeom>
              <a:avLst/>
              <a:gdLst/>
              <a:ahLst/>
              <a:cxnLst/>
              <a:rect l="l" t="t" r="r" b="b"/>
              <a:pathLst>
                <a:path w="5475623" h="3729384">
                  <a:moveTo>
                    <a:pt x="3322462" y="3729384"/>
                  </a:moveTo>
                  <a:lnTo>
                    <a:pt x="0" y="3729384"/>
                  </a:lnTo>
                  <a:lnTo>
                    <a:pt x="2153161" y="0"/>
                  </a:lnTo>
                  <a:lnTo>
                    <a:pt x="5475623" y="0"/>
                  </a:lnTo>
                  <a:lnTo>
                    <a:pt x="3322462" y="3729384"/>
                  </a:lnTo>
                  <a:close/>
                </a:path>
              </a:pathLst>
            </a:custGeom>
            <a:blipFill>
              <a:blip r:embed="rId2"/>
              <a:stretch>
                <a:fillRect l="-1081" r="-1081"/>
              </a:stretch>
            </a:blipFill>
          </p:spPr>
        </p:sp>
      </p:grpSp>
      <p:sp>
        <p:nvSpPr>
          <p:cNvPr id="10" name="Freeform 10"/>
          <p:cNvSpPr/>
          <p:nvPr/>
        </p:nvSpPr>
        <p:spPr>
          <a:xfrm>
            <a:off x="9677498" y="0"/>
            <a:ext cx="4448203" cy="2379688"/>
          </a:xfrm>
          <a:custGeom>
            <a:avLst/>
            <a:gdLst/>
            <a:ahLst/>
            <a:cxnLst/>
            <a:rect l="l" t="t" r="r" b="b"/>
            <a:pathLst>
              <a:path w="4448203" h="2379688">
                <a:moveTo>
                  <a:pt x="0" y="0"/>
                </a:moveTo>
                <a:lnTo>
                  <a:pt x="4448202" y="0"/>
                </a:lnTo>
                <a:lnTo>
                  <a:pt x="4448202" y="2379688"/>
                </a:lnTo>
                <a:lnTo>
                  <a:pt x="0" y="23796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285235" y="883081"/>
            <a:ext cx="12627597" cy="2693829"/>
            <a:chOff x="0" y="0"/>
            <a:chExt cx="16836795" cy="3591772"/>
          </a:xfrm>
        </p:grpSpPr>
        <p:sp>
          <p:nvSpPr>
            <p:cNvPr id="12" name="TextBox 12"/>
            <p:cNvSpPr txBox="1"/>
            <p:nvPr/>
          </p:nvSpPr>
          <p:spPr>
            <a:xfrm>
              <a:off x="0" y="0"/>
              <a:ext cx="16836795" cy="1714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199"/>
                </a:lnSpc>
              </a:pPr>
              <a:r>
                <a:rPr lang="en-US" sz="8499">
                  <a:solidFill>
                    <a:srgbClr val="A20E20"/>
                  </a:solidFill>
                  <a:latin typeface="TT Hoves Bold"/>
                </a:rPr>
                <a:t>METHODOLOGY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030518"/>
              <a:ext cx="13798468" cy="15612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759"/>
                </a:lnSpc>
              </a:pPr>
              <a:r>
                <a:rPr lang="en-US" sz="3399" dirty="0">
                  <a:solidFill>
                    <a:srgbClr val="2A2E3A"/>
                  </a:solidFill>
                  <a:latin typeface="Helios"/>
                </a:rPr>
                <a:t>As per the UN reports, NGOs, government data of both Israel and Palestine: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85235" y="4184740"/>
            <a:ext cx="10988393" cy="3411804"/>
            <a:chOff x="0" y="0"/>
            <a:chExt cx="14651190" cy="4549071"/>
          </a:xfrm>
        </p:grpSpPr>
        <p:sp>
          <p:nvSpPr>
            <p:cNvPr id="15" name="TextBox 15"/>
            <p:cNvSpPr txBox="1"/>
            <p:nvPr/>
          </p:nvSpPr>
          <p:spPr>
            <a:xfrm>
              <a:off x="0" y="724770"/>
              <a:ext cx="14651190" cy="10934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2A2E3A"/>
                  </a:solidFill>
                  <a:latin typeface="Helios"/>
                </a:rPr>
                <a:t>Israel government concentrated on security incidents, casualties, legal actions and policy decisions.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14156920" cy="5346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2A2E3A"/>
                  </a:solidFill>
                  <a:latin typeface="Helios"/>
                </a:rPr>
                <a:t>UNRWA focused in providing assistance protection for Palestinian refugees.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3455601"/>
              <a:ext cx="14156920" cy="10934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2A2E3A"/>
                  </a:solidFill>
                  <a:latin typeface="Helios"/>
                </a:rPr>
                <a:t>International and local NGOs focused on daily life conflicts, legality of actions taken on both sides and personal stories of those who were affected.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1969602"/>
              <a:ext cx="14651190" cy="10934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2A2E3A"/>
                  </a:solidFill>
                  <a:latin typeface="Helios"/>
                </a:rPr>
                <a:t>Palestinian authority and government in Gaza issue reports through agencies, covering similar aspects including Israel policies.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3611410"/>
            <a:ext cx="8787732" cy="4996560"/>
            <a:chOff x="0" y="0"/>
            <a:chExt cx="2314464" cy="13159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14465" cy="1315967"/>
            </a:xfrm>
            <a:custGeom>
              <a:avLst/>
              <a:gdLst/>
              <a:ahLst/>
              <a:cxnLst/>
              <a:rect l="l" t="t" r="r" b="b"/>
              <a:pathLst>
                <a:path w="2314465" h="1315967">
                  <a:moveTo>
                    <a:pt x="0" y="0"/>
                  </a:moveTo>
                  <a:lnTo>
                    <a:pt x="2314465" y="0"/>
                  </a:lnTo>
                  <a:lnTo>
                    <a:pt x="2314465" y="1315967"/>
                  </a:lnTo>
                  <a:lnTo>
                    <a:pt x="0" y="1315967"/>
                  </a:lnTo>
                  <a:close/>
                </a:path>
              </a:pathLst>
            </a:custGeom>
            <a:solidFill>
              <a:srgbClr val="E4E4E4"/>
            </a:solidFill>
            <a:ln w="9525" cap="sq">
              <a:solidFill>
                <a:srgbClr val="2A2E3A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314464" cy="13540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287623" y="9255125"/>
            <a:ext cx="5765006" cy="1035050"/>
            <a:chOff x="0" y="0"/>
            <a:chExt cx="7686674" cy="1380067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7686674" cy="1380067"/>
              <a:chOff x="0" y="0"/>
              <a:chExt cx="1049690" cy="188462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049690" cy="188462"/>
              </a:xfrm>
              <a:custGeom>
                <a:avLst/>
                <a:gdLst/>
                <a:ahLst/>
                <a:cxnLst/>
                <a:rect l="l" t="t" r="r" b="b"/>
                <a:pathLst>
                  <a:path w="1049690" h="188462">
                    <a:moveTo>
                      <a:pt x="203200" y="0"/>
                    </a:moveTo>
                    <a:lnTo>
                      <a:pt x="846490" y="0"/>
                    </a:lnTo>
                    <a:lnTo>
                      <a:pt x="1049690" y="188462"/>
                    </a:lnTo>
                    <a:lnTo>
                      <a:pt x="0" y="188462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A20E20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127000" y="-38100"/>
                <a:ext cx="795690" cy="22656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00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3033168" y="475615"/>
              <a:ext cx="2698286" cy="4002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234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FFFFFF"/>
                  </a:solidFill>
                  <a:latin typeface="Helios Bold"/>
                </a:rPr>
                <a:t>TECH TITANS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 rot="-10800000">
            <a:off x="14447117" y="-741521"/>
            <a:ext cx="7681766" cy="3540443"/>
            <a:chOff x="0" y="0"/>
            <a:chExt cx="406400" cy="18730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06400" cy="187305"/>
            </a:xfrm>
            <a:custGeom>
              <a:avLst/>
              <a:gdLst/>
              <a:ahLst/>
              <a:cxnLst/>
              <a:rect l="l" t="t" r="r" b="b"/>
              <a:pathLst>
                <a:path w="406400" h="187305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27000" y="-38100"/>
              <a:ext cx="152400" cy="2254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610323" y="2607423"/>
            <a:ext cx="9206109" cy="6007957"/>
          </a:xfrm>
          <a:custGeom>
            <a:avLst/>
            <a:gdLst/>
            <a:ahLst/>
            <a:cxnLst/>
            <a:rect l="l" t="t" r="r" b="b"/>
            <a:pathLst>
              <a:path w="9206109" h="6007957">
                <a:moveTo>
                  <a:pt x="0" y="0"/>
                </a:moveTo>
                <a:lnTo>
                  <a:pt x="9206109" y="0"/>
                </a:lnTo>
                <a:lnTo>
                  <a:pt x="9206109" y="6007957"/>
                </a:lnTo>
                <a:lnTo>
                  <a:pt x="0" y="60079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" r="-10356" b="-717"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0" y="29173"/>
            <a:ext cx="10015819" cy="1999055"/>
            <a:chOff x="0" y="0"/>
            <a:chExt cx="13354426" cy="2665406"/>
          </a:xfrm>
        </p:grpSpPr>
        <p:sp>
          <p:nvSpPr>
            <p:cNvPr id="15" name="TextBox 15"/>
            <p:cNvSpPr txBox="1"/>
            <p:nvPr/>
          </p:nvSpPr>
          <p:spPr>
            <a:xfrm>
              <a:off x="0" y="0"/>
              <a:ext cx="13354426" cy="1714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199"/>
                </a:lnSpc>
              </a:pPr>
              <a:r>
                <a:rPr lang="en-US" sz="8499" dirty="0">
                  <a:solidFill>
                    <a:srgbClr val="A20E20"/>
                  </a:solidFill>
                  <a:latin typeface="TT Hoves Bold"/>
                </a:rPr>
                <a:t>OUR ANALYSIS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1904252"/>
              <a:ext cx="13354426" cy="761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2A2E3A"/>
                  </a:solidFill>
                  <a:latin typeface="Helios"/>
                </a:rPr>
                <a:t>GOING BY YEARLY TRENDS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0686414" y="3302089"/>
            <a:ext cx="6681008" cy="4618625"/>
            <a:chOff x="0" y="0"/>
            <a:chExt cx="8908010" cy="6158166"/>
          </a:xfrm>
        </p:grpSpPr>
        <p:sp>
          <p:nvSpPr>
            <p:cNvPr id="18" name="AutoShape 18"/>
            <p:cNvSpPr/>
            <p:nvPr/>
          </p:nvSpPr>
          <p:spPr>
            <a:xfrm>
              <a:off x="0" y="1652270"/>
              <a:ext cx="8656320" cy="0"/>
            </a:xfrm>
            <a:prstGeom prst="line">
              <a:avLst/>
            </a:prstGeom>
            <a:ln w="12700" cap="flat">
              <a:solidFill>
                <a:srgbClr val="2A2E3A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9" name="AutoShape 19"/>
            <p:cNvSpPr/>
            <p:nvPr/>
          </p:nvSpPr>
          <p:spPr>
            <a:xfrm>
              <a:off x="0" y="4001982"/>
              <a:ext cx="8656320" cy="0"/>
            </a:xfrm>
            <a:prstGeom prst="line">
              <a:avLst/>
            </a:prstGeom>
            <a:ln w="12700" cap="flat">
              <a:solidFill>
                <a:srgbClr val="2A2E3A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-9525"/>
              <a:ext cx="8908010" cy="701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4079"/>
                </a:lnSpc>
                <a:spcBef>
                  <a:spcPct val="0"/>
                </a:spcBef>
              </a:pPr>
              <a:r>
                <a:rPr lang="en-US" sz="3399" dirty="0">
                  <a:solidFill>
                    <a:srgbClr val="2A2E3A"/>
                  </a:solidFill>
                  <a:latin typeface="Helios Bold"/>
                </a:rPr>
                <a:t>1948-2000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628650"/>
              <a:ext cx="8908010" cy="5346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 dirty="0">
                  <a:solidFill>
                    <a:srgbClr val="2A2E3A"/>
                  </a:solidFill>
                  <a:latin typeface="Helios"/>
                </a:rPr>
                <a:t>1600, 6400-6700 Casualties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2125451"/>
              <a:ext cx="8908010" cy="701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407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2A2E3A"/>
                  </a:solidFill>
                  <a:latin typeface="Helios Bold"/>
                </a:rPr>
                <a:t>2008-2009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2769976"/>
              <a:ext cx="8908010" cy="5346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2A2E3A"/>
                  </a:solidFill>
                  <a:latin typeface="Helios"/>
                </a:rPr>
                <a:t>6400-6700 Casualties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4363949"/>
              <a:ext cx="8908010" cy="701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407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2A2E3A"/>
                  </a:solidFill>
                  <a:latin typeface="Helios Bold"/>
                </a:rPr>
                <a:t>2023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5064696"/>
              <a:ext cx="8908010" cy="10934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2A2E3A"/>
                  </a:solidFill>
                  <a:latin typeface="Helios"/>
                </a:rPr>
                <a:t>Civilians were targetted and killed at unprecedented scale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-324259" y="-2727870"/>
            <a:ext cx="21853498" cy="5455740"/>
            <a:chOff x="0" y="0"/>
            <a:chExt cx="1012092" cy="2526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12092" cy="252670"/>
            </a:xfrm>
            <a:custGeom>
              <a:avLst/>
              <a:gdLst/>
              <a:ahLst/>
              <a:cxnLst/>
              <a:rect l="l" t="t" r="r" b="b"/>
              <a:pathLst>
                <a:path w="1012092" h="252670">
                  <a:moveTo>
                    <a:pt x="203200" y="0"/>
                  </a:moveTo>
                  <a:lnTo>
                    <a:pt x="808892" y="0"/>
                  </a:lnTo>
                  <a:lnTo>
                    <a:pt x="1012092" y="252670"/>
                  </a:lnTo>
                  <a:lnTo>
                    <a:pt x="0" y="25267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27000" y="-38100"/>
              <a:ext cx="758092" cy="2907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10800000">
            <a:off x="-6258005" y="-88241"/>
            <a:ext cx="15118279" cy="3185392"/>
            <a:chOff x="0" y="0"/>
            <a:chExt cx="1216146" cy="2562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16146" cy="256240"/>
            </a:xfrm>
            <a:custGeom>
              <a:avLst/>
              <a:gdLst/>
              <a:ahLst/>
              <a:cxnLst/>
              <a:rect l="l" t="t" r="r" b="b"/>
              <a:pathLst>
                <a:path w="1216146" h="256240">
                  <a:moveTo>
                    <a:pt x="203200" y="0"/>
                  </a:moveTo>
                  <a:lnTo>
                    <a:pt x="1012946" y="0"/>
                  </a:lnTo>
                  <a:lnTo>
                    <a:pt x="1216146" y="256240"/>
                  </a:lnTo>
                  <a:lnTo>
                    <a:pt x="0" y="25624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27000" y="-38100"/>
              <a:ext cx="962146" cy="2943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16256" y="218580"/>
            <a:ext cx="7169450" cy="257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199"/>
              </a:lnSpc>
            </a:pPr>
            <a:r>
              <a:rPr lang="en-US" sz="8499" dirty="0">
                <a:solidFill>
                  <a:srgbClr val="FFFFFF"/>
                </a:solidFill>
                <a:latin typeface="TT Hoves Bold"/>
              </a:rPr>
              <a:t>CHALLENGES IN DATA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028700" y="3697226"/>
            <a:ext cx="16230600" cy="5071653"/>
            <a:chOff x="0" y="0"/>
            <a:chExt cx="21640800" cy="6762204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6760052" cy="6762204"/>
              <a:chOff x="0" y="0"/>
              <a:chExt cx="1335319" cy="1335744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1335319" cy="1335744"/>
              </a:xfrm>
              <a:custGeom>
                <a:avLst/>
                <a:gdLst/>
                <a:ahLst/>
                <a:cxnLst/>
                <a:rect l="l" t="t" r="r" b="b"/>
                <a:pathLst>
                  <a:path w="1335319" h="1335744">
                    <a:moveTo>
                      <a:pt x="0" y="0"/>
                    </a:moveTo>
                    <a:lnTo>
                      <a:pt x="1335319" y="0"/>
                    </a:lnTo>
                    <a:lnTo>
                      <a:pt x="1335319" y="1335744"/>
                    </a:lnTo>
                    <a:lnTo>
                      <a:pt x="0" y="1335744"/>
                    </a:lnTo>
                    <a:close/>
                  </a:path>
                </a:pathLst>
              </a:custGeom>
              <a:solidFill>
                <a:srgbClr val="E4E4E4"/>
              </a:solidFill>
              <a:ln w="9525" cap="sq">
                <a:solidFill>
                  <a:srgbClr val="2A2E3A"/>
                </a:solidFill>
                <a:prstDash val="solid"/>
                <a:miter/>
              </a:ln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-38100"/>
                <a:ext cx="1335319" cy="137384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00"/>
                  </a:lnSpc>
                </a:pPr>
                <a:endParaRPr/>
              </a:p>
            </p:txBody>
          </p:sp>
        </p:grpSp>
        <p:sp>
          <p:nvSpPr>
            <p:cNvPr id="13" name="TextBox 13"/>
            <p:cNvSpPr txBox="1"/>
            <p:nvPr/>
          </p:nvSpPr>
          <p:spPr>
            <a:xfrm>
              <a:off x="0" y="2397214"/>
              <a:ext cx="6754574" cy="701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079"/>
                </a:lnSpc>
                <a:spcBef>
                  <a:spcPct val="0"/>
                </a:spcBef>
              </a:pPr>
              <a:r>
                <a:rPr lang="en-US" sz="3399" u="none">
                  <a:solidFill>
                    <a:srgbClr val="2A2E3A"/>
                  </a:solidFill>
                  <a:latin typeface="Helios Bold"/>
                </a:rPr>
                <a:t> # 1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3261996"/>
              <a:ext cx="6754574" cy="22110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2A2E3A"/>
                  </a:solidFill>
                  <a:latin typeface="Helios"/>
                </a:rPr>
                <a:t>While analyzing the mortality rate during the Israel-Palestine conflict from 1948 to 2000 presented us with numerous challenges.</a:t>
              </a:r>
            </a:p>
          </p:txBody>
        </p:sp>
        <p:grpSp>
          <p:nvGrpSpPr>
            <p:cNvPr id="15" name="Group 15"/>
            <p:cNvGrpSpPr/>
            <p:nvPr/>
          </p:nvGrpSpPr>
          <p:grpSpPr>
            <a:xfrm>
              <a:off x="7440374" y="0"/>
              <a:ext cx="6760052" cy="6762204"/>
              <a:chOff x="0" y="0"/>
              <a:chExt cx="1335319" cy="1335744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1335319" cy="1335744"/>
              </a:xfrm>
              <a:custGeom>
                <a:avLst/>
                <a:gdLst/>
                <a:ahLst/>
                <a:cxnLst/>
                <a:rect l="l" t="t" r="r" b="b"/>
                <a:pathLst>
                  <a:path w="1335319" h="1335744">
                    <a:moveTo>
                      <a:pt x="0" y="0"/>
                    </a:moveTo>
                    <a:lnTo>
                      <a:pt x="1335319" y="0"/>
                    </a:lnTo>
                    <a:lnTo>
                      <a:pt x="1335319" y="1335744"/>
                    </a:lnTo>
                    <a:lnTo>
                      <a:pt x="0" y="1335744"/>
                    </a:lnTo>
                    <a:close/>
                  </a:path>
                </a:pathLst>
              </a:custGeom>
              <a:solidFill>
                <a:srgbClr val="E4E4E4"/>
              </a:solidFill>
              <a:ln w="9525" cap="sq">
                <a:solidFill>
                  <a:srgbClr val="2A2E3A"/>
                </a:solidFill>
                <a:prstDash val="solid"/>
                <a:miter/>
              </a:ln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-38100"/>
                <a:ext cx="1335319" cy="137384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00"/>
                  </a:lnSpc>
                </a:pPr>
                <a:endParaRPr/>
              </a:p>
            </p:txBody>
          </p:sp>
        </p:grpSp>
        <p:sp>
          <p:nvSpPr>
            <p:cNvPr id="18" name="TextBox 18"/>
            <p:cNvSpPr txBox="1"/>
            <p:nvPr/>
          </p:nvSpPr>
          <p:spPr>
            <a:xfrm>
              <a:off x="7440374" y="2397214"/>
              <a:ext cx="6760052" cy="701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079"/>
                </a:lnSpc>
                <a:spcBef>
                  <a:spcPct val="0"/>
                </a:spcBef>
              </a:pPr>
              <a:r>
                <a:rPr lang="en-US" sz="3399" u="none">
                  <a:solidFill>
                    <a:srgbClr val="2A2E3A"/>
                  </a:solidFill>
                  <a:latin typeface="Helios Bold"/>
                </a:rPr>
                <a:t># 2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440374" y="3261996"/>
              <a:ext cx="6760052" cy="27698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2A2E3A"/>
                  </a:solidFill>
                  <a:latin typeface="Helios"/>
                </a:rPr>
                <a:t>During the analysis of the fatalities during the Israel-Palestine conflict posed challenges, particularly in distinguishing between civilians and military personnel.</a:t>
              </a:r>
            </a:p>
          </p:txBody>
        </p:sp>
        <p:grpSp>
          <p:nvGrpSpPr>
            <p:cNvPr id="20" name="Group 20"/>
            <p:cNvGrpSpPr/>
            <p:nvPr/>
          </p:nvGrpSpPr>
          <p:grpSpPr>
            <a:xfrm>
              <a:off x="14880748" y="0"/>
              <a:ext cx="6760052" cy="6762204"/>
              <a:chOff x="0" y="0"/>
              <a:chExt cx="1335319" cy="1335744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1335319" cy="1335744"/>
              </a:xfrm>
              <a:custGeom>
                <a:avLst/>
                <a:gdLst/>
                <a:ahLst/>
                <a:cxnLst/>
                <a:rect l="l" t="t" r="r" b="b"/>
                <a:pathLst>
                  <a:path w="1335319" h="1335744">
                    <a:moveTo>
                      <a:pt x="0" y="0"/>
                    </a:moveTo>
                    <a:lnTo>
                      <a:pt x="1335319" y="0"/>
                    </a:lnTo>
                    <a:lnTo>
                      <a:pt x="1335319" y="1335744"/>
                    </a:lnTo>
                    <a:lnTo>
                      <a:pt x="0" y="1335744"/>
                    </a:lnTo>
                    <a:close/>
                  </a:path>
                </a:pathLst>
              </a:custGeom>
              <a:solidFill>
                <a:srgbClr val="E4E4E4"/>
              </a:solidFill>
              <a:ln w="9525" cap="sq">
                <a:solidFill>
                  <a:srgbClr val="2A2E3A"/>
                </a:solidFill>
                <a:prstDash val="solid"/>
                <a:miter/>
              </a:ln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0" y="-38100"/>
                <a:ext cx="1335319" cy="137384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00"/>
                  </a:lnSpc>
                </a:pPr>
                <a:endParaRPr/>
              </a:p>
            </p:txBody>
          </p:sp>
        </p:grpSp>
        <p:sp>
          <p:nvSpPr>
            <p:cNvPr id="23" name="TextBox 23"/>
            <p:cNvSpPr txBox="1"/>
            <p:nvPr/>
          </p:nvSpPr>
          <p:spPr>
            <a:xfrm>
              <a:off x="14886226" y="2397214"/>
              <a:ext cx="6754574" cy="701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079"/>
                </a:lnSpc>
                <a:spcBef>
                  <a:spcPct val="0"/>
                </a:spcBef>
              </a:pPr>
              <a:r>
                <a:rPr lang="en-US" sz="3399" u="none">
                  <a:solidFill>
                    <a:srgbClr val="2A2E3A"/>
                  </a:solidFill>
                  <a:latin typeface="Helios Bold"/>
                </a:rPr>
                <a:t># 3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4886226" y="3261996"/>
              <a:ext cx="6754574" cy="22110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2A2E3A"/>
                  </a:solidFill>
                  <a:latin typeface="Helios"/>
                </a:rPr>
                <a:t>Verification of accurate data on casualties was difficult due to discrepancies between Israel, Palestinian and International reports.</a:t>
              </a:r>
            </a:p>
          </p:txBody>
        </p:sp>
        <p:grpSp>
          <p:nvGrpSpPr>
            <p:cNvPr id="25" name="Group 25"/>
            <p:cNvGrpSpPr/>
            <p:nvPr/>
          </p:nvGrpSpPr>
          <p:grpSpPr>
            <a:xfrm>
              <a:off x="2576894" y="328786"/>
              <a:ext cx="1599580" cy="1599580"/>
              <a:chOff x="0" y="0"/>
              <a:chExt cx="812800" cy="8128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8223B"/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00"/>
                  </a:lnSpc>
                </a:pPr>
                <a:endParaRPr/>
              </a:p>
            </p:txBody>
          </p:sp>
        </p:grpSp>
        <p:grpSp>
          <p:nvGrpSpPr>
            <p:cNvPr id="28" name="Group 28"/>
            <p:cNvGrpSpPr/>
            <p:nvPr/>
          </p:nvGrpSpPr>
          <p:grpSpPr>
            <a:xfrm>
              <a:off x="10020610" y="328786"/>
              <a:ext cx="1599580" cy="1599580"/>
              <a:chOff x="0" y="0"/>
              <a:chExt cx="812800" cy="8128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8223B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00"/>
                  </a:lnSpc>
                </a:pPr>
                <a:endParaRPr/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>
              <a:off x="17460984" y="328786"/>
              <a:ext cx="1599580" cy="1599580"/>
              <a:chOff x="0" y="0"/>
              <a:chExt cx="812800" cy="8128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8223B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00"/>
                  </a:lnSpc>
                </a:pPr>
                <a:endParaRPr/>
              </a:p>
            </p:txBody>
          </p:sp>
        </p:grpSp>
        <p:sp>
          <p:nvSpPr>
            <p:cNvPr id="34" name="Freeform 34"/>
            <p:cNvSpPr/>
            <p:nvPr/>
          </p:nvSpPr>
          <p:spPr>
            <a:xfrm>
              <a:off x="10341946" y="478145"/>
              <a:ext cx="1037511" cy="1186343"/>
            </a:xfrm>
            <a:custGeom>
              <a:avLst/>
              <a:gdLst/>
              <a:ahLst/>
              <a:cxnLst/>
              <a:rect l="l" t="t" r="r" b="b"/>
              <a:pathLst>
                <a:path w="1037511" h="1186343">
                  <a:moveTo>
                    <a:pt x="0" y="0"/>
                  </a:moveTo>
                  <a:lnTo>
                    <a:pt x="1037510" y="0"/>
                  </a:lnTo>
                  <a:lnTo>
                    <a:pt x="1037510" y="1186342"/>
                  </a:lnTo>
                  <a:lnTo>
                    <a:pt x="0" y="11863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xmlns="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35" name="Freeform 35"/>
            <p:cNvSpPr/>
            <p:nvPr/>
          </p:nvSpPr>
          <p:spPr>
            <a:xfrm>
              <a:off x="17963132" y="478145"/>
              <a:ext cx="600762" cy="1300862"/>
            </a:xfrm>
            <a:custGeom>
              <a:avLst/>
              <a:gdLst/>
              <a:ahLst/>
              <a:cxnLst/>
              <a:rect l="l" t="t" r="r" b="b"/>
              <a:pathLst>
                <a:path w="600762" h="1300862">
                  <a:moveTo>
                    <a:pt x="0" y="0"/>
                  </a:moveTo>
                  <a:lnTo>
                    <a:pt x="600762" y="0"/>
                  </a:lnTo>
                  <a:lnTo>
                    <a:pt x="600762" y="1300862"/>
                  </a:lnTo>
                  <a:lnTo>
                    <a:pt x="0" y="13008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xmlns="" r:embed="rId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36" name="Freeform 36"/>
            <p:cNvSpPr/>
            <p:nvPr/>
          </p:nvSpPr>
          <p:spPr>
            <a:xfrm>
              <a:off x="2915264" y="478145"/>
              <a:ext cx="939597" cy="1314958"/>
            </a:xfrm>
            <a:custGeom>
              <a:avLst/>
              <a:gdLst/>
              <a:ahLst/>
              <a:cxnLst/>
              <a:rect l="l" t="t" r="r" b="b"/>
              <a:pathLst>
                <a:path w="939597" h="1314958">
                  <a:moveTo>
                    <a:pt x="0" y="0"/>
                  </a:moveTo>
                  <a:lnTo>
                    <a:pt x="939597" y="0"/>
                  </a:lnTo>
                  <a:lnTo>
                    <a:pt x="939597" y="1314957"/>
                  </a:lnTo>
                  <a:lnTo>
                    <a:pt x="0" y="13149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xmlns="" r:embed="rId7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7" name="Group 37"/>
          <p:cNvGrpSpPr/>
          <p:nvPr/>
        </p:nvGrpSpPr>
        <p:grpSpPr>
          <a:xfrm>
            <a:off x="13814230" y="9255125"/>
            <a:ext cx="5765006" cy="1035050"/>
            <a:chOff x="0" y="0"/>
            <a:chExt cx="7686674" cy="1380067"/>
          </a:xfrm>
        </p:grpSpPr>
        <p:grpSp>
          <p:nvGrpSpPr>
            <p:cNvPr id="38" name="Group 38"/>
            <p:cNvGrpSpPr/>
            <p:nvPr/>
          </p:nvGrpSpPr>
          <p:grpSpPr>
            <a:xfrm>
              <a:off x="0" y="0"/>
              <a:ext cx="7686674" cy="1380067"/>
              <a:chOff x="0" y="0"/>
              <a:chExt cx="1049690" cy="188462"/>
            </a:xfrm>
          </p:grpSpPr>
          <p:sp>
            <p:nvSpPr>
              <p:cNvPr id="39" name="Freeform 39"/>
              <p:cNvSpPr/>
              <p:nvPr/>
            </p:nvSpPr>
            <p:spPr>
              <a:xfrm>
                <a:off x="0" y="0"/>
                <a:ext cx="1049690" cy="188462"/>
              </a:xfrm>
              <a:custGeom>
                <a:avLst/>
                <a:gdLst/>
                <a:ahLst/>
                <a:cxnLst/>
                <a:rect l="l" t="t" r="r" b="b"/>
                <a:pathLst>
                  <a:path w="1049690" h="188462">
                    <a:moveTo>
                      <a:pt x="203200" y="0"/>
                    </a:moveTo>
                    <a:lnTo>
                      <a:pt x="846490" y="0"/>
                    </a:lnTo>
                    <a:lnTo>
                      <a:pt x="1049690" y="188462"/>
                    </a:lnTo>
                    <a:lnTo>
                      <a:pt x="0" y="188462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A20E20"/>
              </a:solidFill>
            </p:spPr>
          </p:sp>
          <p:sp>
            <p:nvSpPr>
              <p:cNvPr id="40" name="TextBox 40"/>
              <p:cNvSpPr txBox="1"/>
              <p:nvPr/>
            </p:nvSpPr>
            <p:spPr>
              <a:xfrm>
                <a:off x="127000" y="-38100"/>
                <a:ext cx="795690" cy="22656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00"/>
                  </a:lnSpc>
                </a:pPr>
                <a:endParaRPr/>
              </a:p>
            </p:txBody>
          </p:sp>
        </p:grpSp>
        <p:sp>
          <p:nvSpPr>
            <p:cNvPr id="41" name="TextBox 41"/>
            <p:cNvSpPr txBox="1"/>
            <p:nvPr/>
          </p:nvSpPr>
          <p:spPr>
            <a:xfrm>
              <a:off x="1942883" y="475615"/>
              <a:ext cx="2698286" cy="4002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r">
                <a:lnSpc>
                  <a:spcPts val="234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FFFFFF"/>
                  </a:solidFill>
                  <a:latin typeface="Helios Bold"/>
                </a:rPr>
                <a:t>TECH TITANS</a:t>
              </a:r>
            </a:p>
          </p:txBody>
        </p:sp>
      </p:grpSp>
      <p:sp>
        <p:nvSpPr>
          <p:cNvPr id="42" name="TextBox 42"/>
          <p:cNvSpPr txBox="1"/>
          <p:nvPr/>
        </p:nvSpPr>
        <p:spPr>
          <a:xfrm>
            <a:off x="8594411" y="1171397"/>
            <a:ext cx="8664889" cy="589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Helios"/>
              </a:rPr>
              <a:t>Discrepancies and Complexity in Dataset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554369" y="198030"/>
            <a:ext cx="18054087" cy="10088970"/>
            <a:chOff x="0" y="0"/>
            <a:chExt cx="452149" cy="2526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2149" cy="252670"/>
            </a:xfrm>
            <a:custGeom>
              <a:avLst/>
              <a:gdLst/>
              <a:ahLst/>
              <a:cxnLst/>
              <a:rect l="l" t="t" r="r" b="b"/>
              <a:pathLst>
                <a:path w="452149" h="252670">
                  <a:moveTo>
                    <a:pt x="203200" y="0"/>
                  </a:moveTo>
                  <a:lnTo>
                    <a:pt x="248949" y="0"/>
                  </a:lnTo>
                  <a:lnTo>
                    <a:pt x="452149" y="252670"/>
                  </a:lnTo>
                  <a:lnTo>
                    <a:pt x="0" y="25267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4E4E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27000" y="-38100"/>
              <a:ext cx="198149" cy="2907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10800000">
            <a:off x="-4188452" y="-3175"/>
            <a:ext cx="14753038" cy="3370693"/>
            <a:chOff x="0" y="0"/>
            <a:chExt cx="819809" cy="18730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9809" cy="187305"/>
            </a:xfrm>
            <a:custGeom>
              <a:avLst/>
              <a:gdLst/>
              <a:ahLst/>
              <a:cxnLst/>
              <a:rect l="l" t="t" r="r" b="b"/>
              <a:pathLst>
                <a:path w="819809" h="187305">
                  <a:moveTo>
                    <a:pt x="203200" y="0"/>
                  </a:moveTo>
                  <a:lnTo>
                    <a:pt x="616609" y="0"/>
                  </a:lnTo>
                  <a:lnTo>
                    <a:pt x="819809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27000" y="-38100"/>
              <a:ext cx="565809" cy="2254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3814230" y="9255125"/>
            <a:ext cx="5765006" cy="1035050"/>
            <a:chOff x="0" y="0"/>
            <a:chExt cx="7686674" cy="1380067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7686674" cy="1380067"/>
              <a:chOff x="0" y="0"/>
              <a:chExt cx="1049690" cy="188462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049690" cy="188462"/>
              </a:xfrm>
              <a:custGeom>
                <a:avLst/>
                <a:gdLst/>
                <a:ahLst/>
                <a:cxnLst/>
                <a:rect l="l" t="t" r="r" b="b"/>
                <a:pathLst>
                  <a:path w="1049690" h="188462">
                    <a:moveTo>
                      <a:pt x="203200" y="0"/>
                    </a:moveTo>
                    <a:lnTo>
                      <a:pt x="846490" y="0"/>
                    </a:lnTo>
                    <a:lnTo>
                      <a:pt x="1049690" y="188462"/>
                    </a:lnTo>
                    <a:lnTo>
                      <a:pt x="0" y="188462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A20E20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127000" y="-38100"/>
                <a:ext cx="795690" cy="22656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00"/>
                  </a:lnSpc>
                </a:pPr>
                <a:endParaRPr/>
              </a:p>
            </p:txBody>
          </p:sp>
        </p:grpSp>
        <p:sp>
          <p:nvSpPr>
            <p:cNvPr id="12" name="TextBox 12"/>
            <p:cNvSpPr txBox="1"/>
            <p:nvPr/>
          </p:nvSpPr>
          <p:spPr>
            <a:xfrm>
              <a:off x="1942883" y="475615"/>
              <a:ext cx="2698286" cy="4002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r">
                <a:lnSpc>
                  <a:spcPts val="234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FFFFFF"/>
                  </a:solidFill>
                  <a:latin typeface="Helios Bold"/>
                </a:rPr>
                <a:t>TECH TITANS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1447456" y="786444"/>
            <a:ext cx="6151655" cy="7768139"/>
            <a:chOff x="0" y="0"/>
            <a:chExt cx="8202207" cy="1035751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202207" cy="4892798"/>
            </a:xfrm>
            <a:custGeom>
              <a:avLst/>
              <a:gdLst/>
              <a:ahLst/>
              <a:cxnLst/>
              <a:rect l="l" t="t" r="r" b="b"/>
              <a:pathLst>
                <a:path w="8202207" h="4892798">
                  <a:moveTo>
                    <a:pt x="0" y="0"/>
                  </a:moveTo>
                  <a:lnTo>
                    <a:pt x="8202207" y="0"/>
                  </a:lnTo>
                  <a:lnTo>
                    <a:pt x="8202207" y="4892798"/>
                  </a:lnTo>
                  <a:lnTo>
                    <a:pt x="0" y="48927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6020" b="-6020"/>
              </a:stretch>
            </a:blipFill>
          </p:spPr>
        </p:sp>
        <p:sp>
          <p:nvSpPr>
            <p:cNvPr id="15" name="Freeform 15"/>
            <p:cNvSpPr/>
            <p:nvPr/>
          </p:nvSpPr>
          <p:spPr>
            <a:xfrm>
              <a:off x="0" y="4892798"/>
              <a:ext cx="8202207" cy="5464720"/>
            </a:xfrm>
            <a:custGeom>
              <a:avLst/>
              <a:gdLst/>
              <a:ahLst/>
              <a:cxnLst/>
              <a:rect l="l" t="t" r="r" b="b"/>
              <a:pathLst>
                <a:path w="8202207" h="5464720">
                  <a:moveTo>
                    <a:pt x="0" y="0"/>
                  </a:moveTo>
                  <a:lnTo>
                    <a:pt x="8202207" y="0"/>
                  </a:lnTo>
                  <a:lnTo>
                    <a:pt x="8202207" y="5464720"/>
                  </a:lnTo>
                  <a:lnTo>
                    <a:pt x="0" y="54647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16" name="TextBox 16"/>
          <p:cNvSpPr txBox="1"/>
          <p:nvPr/>
        </p:nvSpPr>
        <p:spPr>
          <a:xfrm>
            <a:off x="349078" y="1039234"/>
            <a:ext cx="7579071" cy="1285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199"/>
              </a:lnSpc>
            </a:pPr>
            <a:r>
              <a:rPr lang="en-US" sz="8499" dirty="0">
                <a:solidFill>
                  <a:srgbClr val="FFFFFF"/>
                </a:solidFill>
                <a:latin typeface="TT Hoves Bold"/>
              </a:rPr>
              <a:t>CONCLUSION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49078" y="5816119"/>
            <a:ext cx="8696819" cy="1672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dirty="0">
                <a:solidFill>
                  <a:srgbClr val="2A2E3A"/>
                </a:solidFill>
                <a:latin typeface="Helios"/>
              </a:rPr>
              <a:t>During our analysis, we encountered numerous challenges and discrepancies while exploring the dataset spanning from 2000 to 2023, excluding the period from 1948 to 2000, for the Israel-Palestine conflict.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49078" y="7729357"/>
            <a:ext cx="8696819" cy="1253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dirty="0">
                <a:solidFill>
                  <a:srgbClr val="2A2E3A"/>
                </a:solidFill>
                <a:latin typeface="Helios"/>
              </a:rPr>
              <a:t>There is urgent need for international intervention to alleviate human suffering, protect civilians, and promote peace and stability in the region.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379</Words>
  <Application>Microsoft Office PowerPoint</Application>
  <PresentationFormat>Custom</PresentationFormat>
  <Paragraphs>58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Calibri</vt:lpstr>
      <vt:lpstr>Helios</vt:lpstr>
      <vt:lpstr>Helios Bold</vt:lpstr>
      <vt:lpstr>Arial</vt:lpstr>
      <vt:lpstr>TT Hoves Bold</vt:lpstr>
      <vt:lpstr>Montserrat Classic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</dc:title>
  <cp:lastModifiedBy>Jeyapathy M</cp:lastModifiedBy>
  <cp:revision>3</cp:revision>
  <dcterms:created xsi:type="dcterms:W3CDTF">2006-08-16T00:00:00Z</dcterms:created>
  <dcterms:modified xsi:type="dcterms:W3CDTF">2024-04-09T18:10:18Z</dcterms:modified>
  <dc:identifier>DAGBzGHY3Q0</dc:identifier>
</cp:coreProperties>
</file>

<file path=docProps/thumbnail.jpeg>
</file>